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0" r:id="rId2"/>
    <p:sldId id="260" r:id="rId3"/>
    <p:sldId id="277" r:id="rId4"/>
    <p:sldId id="258" r:id="rId5"/>
    <p:sldId id="261" r:id="rId6"/>
    <p:sldId id="259" r:id="rId7"/>
    <p:sldId id="262" r:id="rId8"/>
    <p:sldId id="266" r:id="rId9"/>
    <p:sldId id="263" r:id="rId10"/>
    <p:sldId id="264" r:id="rId11"/>
    <p:sldId id="269" r:id="rId12"/>
    <p:sldId id="265" r:id="rId13"/>
    <p:sldId id="270" r:id="rId14"/>
    <p:sldId id="272" r:id="rId15"/>
    <p:sldId id="274" r:id="rId16"/>
    <p:sldId id="273" r:id="rId17"/>
    <p:sldId id="275" r:id="rId18"/>
    <p:sldId id="279" r:id="rId19"/>
    <p:sldId id="282" r:id="rId20"/>
    <p:sldId id="276" r:id="rId21"/>
  </p:sldIdLst>
  <p:sldSz cx="9144000" cy="6858000" type="screen4x3"/>
  <p:notesSz cx="6811963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7" autoAdjust="0"/>
    <p:restoredTop sz="94660"/>
  </p:normalViewPr>
  <p:slideViewPr>
    <p:cSldViewPr>
      <p:cViewPr varScale="1">
        <p:scale>
          <a:sx n="65" d="100"/>
          <a:sy n="65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5C99C31-3ADF-4709-A1B8-E397414288D1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0B83313-1CF9-4DAA-8D3E-7B23C8626F9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8174142" cy="3168352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Тема: Атомная энергетика</a:t>
            </a:r>
            <a:r>
              <a:rPr lang="ru-RU" sz="3600" dirty="0" smtClean="0"/>
              <a:t> </a:t>
            </a:r>
            <a:br>
              <a:rPr lang="ru-RU" sz="3600" dirty="0" smtClean="0"/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Работу выполнил ученик 9  класса</a:t>
            </a:r>
            <a:r>
              <a:rPr lang="en-US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МБОУ «</a:t>
            </a:r>
            <a:r>
              <a:rPr lang="ru-RU" sz="27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Киятская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СОШ» </a:t>
            </a:r>
            <a:r>
              <a:rPr lang="en-US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Макаров Роман.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Фомина Н.А. </a:t>
            </a: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2" descr="C:\Documents and Settings\Admin\Рабочий стол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712" y="3789040"/>
            <a:ext cx="4857750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4944047"/>
      </p:ext>
    </p:extLst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76672"/>
            <a:ext cx="2808312" cy="772680"/>
          </a:xfrm>
        </p:spPr>
        <p:txBody>
          <a:bodyPr/>
          <a:lstStyle/>
          <a:p>
            <a:r>
              <a:rPr lang="ru-RU" dirty="0" smtClean="0"/>
              <a:t>Аварии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09"/>
          <a:stretch/>
        </p:blipFill>
        <p:spPr>
          <a:xfrm>
            <a:off x="763131" y="1340769"/>
            <a:ext cx="7620000" cy="528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2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18012"/>
            <a:ext cx="8507288" cy="5939989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endParaRPr lang="ru-RU" dirty="0"/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7  января   1974  года.   Взрыв  железобетонного  газгольдера  выдержки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радиоактивных газов на первом блоке Ленинградской АЭС, Жертв не было.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6 февраля  1974  года.  Разрыв  промежуточного  контура на первом блоке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Ленинградской  АЭС в результате вскипания воды с  последующими гидроударами.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Погибли трое.  Высокоактивные воды с пульпой </a:t>
            </a:r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фильтропорошка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были сброшены во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внешнюю среду.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Октябрь  1975  года.  На  первом  блоке  Ленинградской  АЭС   частичное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разрушение активной зоны ("локальный козел"). Реактор был остановлен и через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сутки продут  аварийным  расходом  азота  в атмосферу  через  вентиляционную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трубу.   Во   внешнюю   среду  было   выброшено  около  1,5  миллиона   кюри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высокоактивных радионуклидов.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1977  год.  Расплавление половины  топливных  сборок  активной зоны  на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втором блоке Белоярской АЭС. Ремонт  с  </a:t>
            </a:r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переоблучением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персонала  АЭС длился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около года.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31  декабря 1978  года. Сгорел второй блок Белоярской АЭС. Пожар возник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от падения плиты перекрытия машинного зала на маслобак турбины. Выгорел весь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контрольный кабель., Реактор оказался без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контроля. При  организации подачи аварийной охлаждающей  воды в реактор</a:t>
            </a:r>
          </a:p>
          <a:p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переоблучились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восемь человек.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Сентябрь  1982  года. Разрушение центральной топливной сборки на первом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блоке   Чернобыльской   АЭС   из-за  ошибочных  действий   эксплуатационного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персонала.  Выброс  радиоактивности  на </a:t>
            </a:r>
            <a:r>
              <a:rPr lang="ru-RU" sz="5100" dirty="0" err="1" smtClean="0">
                <a:latin typeface="Times New Roman" pitchFamily="18" charset="0"/>
                <a:cs typeface="Times New Roman" pitchFamily="18" charset="0"/>
              </a:rPr>
              <a:t>промзону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и  город Припять,  а также</a:t>
            </a:r>
          </a:p>
          <a:p>
            <a:r>
              <a:rPr lang="ru-RU" sz="5100" dirty="0" err="1">
                <a:latin typeface="Times New Roman" pitchFamily="18" charset="0"/>
                <a:cs typeface="Times New Roman" pitchFamily="18" charset="0"/>
              </a:rPr>
              <a:t>переоблучение</a:t>
            </a:r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ремонтного персонала во время ликвидации "малого козла".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     Октябрь 1982  года.  Взрыв генератора  на  первом блоке  Армянской АЭС.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Машинный зал сгорел. Большая часть  оперативного персонала в панике покинула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станцию,  оставив реактор без надзора. Прибывшая самолетом  с  Кольской  АЭС</a:t>
            </a:r>
          </a:p>
          <a:p>
            <a:r>
              <a:rPr lang="ru-RU" sz="5100" dirty="0">
                <a:latin typeface="Times New Roman" pitchFamily="18" charset="0"/>
                <a:cs typeface="Times New Roman" pitchFamily="18" charset="0"/>
              </a:rPr>
              <a:t>оперативная группа помогла оставшимся на месте операторам спасти реактор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548680"/>
            <a:ext cx="2141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В Советском Союзе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290981"/>
            <a:ext cx="47147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C000"/>
                </a:solidFill>
              </a:rPr>
              <a:t> </a:t>
            </a:r>
            <a:r>
              <a:rPr lang="ru-RU" sz="4000" b="1" dirty="0"/>
              <a:t>В Советском Союзе</a:t>
            </a:r>
          </a:p>
        </p:txBody>
      </p:sp>
    </p:spTree>
    <p:extLst>
      <p:ext uri="{BB962C8B-B14F-4D97-AF65-F5344CB8AC3E}">
        <p14:creationId xmlns:p14="http://schemas.microsoft.com/office/powerpoint/2010/main" val="24318849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88640"/>
            <a:ext cx="5112568" cy="97840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Чернобыльская АЭС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268760"/>
            <a:ext cx="4896544" cy="4573378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Черно́быльская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атомная электростанция имени В. И.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Ленина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атомная электростанция на территории Украины, остановлена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связи с аварией, произошедшей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апреля 1986 года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1:23:47.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5" r="15725"/>
          <a:stretch>
            <a:fillRect/>
          </a:stretch>
        </p:blipFill>
        <p:spPr>
          <a:xfrm>
            <a:off x="5220072" y="1430546"/>
            <a:ext cx="3566160" cy="2926080"/>
          </a:xfrm>
        </p:spPr>
      </p:pic>
      <p:sp>
        <p:nvSpPr>
          <p:cNvPr id="6" name="Прямоугольник 5"/>
          <p:cNvSpPr/>
          <p:nvPr/>
        </p:nvSpPr>
        <p:spPr>
          <a:xfrm>
            <a:off x="-5005064" y="27089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mtClean="0"/>
              <a:t>.</a:t>
            </a: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6157192" y="23857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mtClean="0"/>
              <a:t/>
            </a:r>
            <a:br>
              <a:rPr lang="ru-RU" smtClean="0"/>
            </a:b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79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116632"/>
            <a:ext cx="3528392" cy="7920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Ход событий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060" y="764704"/>
            <a:ext cx="8928992" cy="424847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В 1 час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00 минут ночи 25 апреля 1986 года оперативный персонал приступил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снижению мощности реактора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4, работавшего на номинальных параметрах.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В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  часов  00  минут  соответствии  с  программой  эксперимента была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отключена система аварийного охлаждения реактора  (САОР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что было одной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грубейших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роковых  ошибок.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По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требованию диспетчера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Киевэнерго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14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часов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00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минут вывод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блока из работы был задержан. Эксплуатация четвертого  энергоблока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это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  продолжалась  с  отключенной   системой  аварийного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охлаждения реактора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В 23  часа  10 минут снижение мощности было продолжено.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194163"/>
            <a:ext cx="2718111" cy="1630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0"/>
          <a:stretch/>
        </p:blipFill>
        <p:spPr>
          <a:xfrm>
            <a:off x="5580112" y="5194194"/>
            <a:ext cx="2355233" cy="163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971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25749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В   </a:t>
            </a:r>
            <a:r>
              <a:rPr lang="ru-RU" dirty="0"/>
              <a:t>соответствии   с  программой  испытаний  выбег  ротора  </a:t>
            </a:r>
            <a:r>
              <a:rPr lang="ru-RU" dirty="0" smtClean="0"/>
              <a:t>генератора</a:t>
            </a:r>
            <a:endParaRPr lang="ru-RU" dirty="0"/>
          </a:p>
          <a:p>
            <a:r>
              <a:rPr lang="ru-RU" dirty="0"/>
              <a:t>предполагалось произвести  при  мощности реактора  700-1000 МВт. </a:t>
            </a:r>
            <a:endParaRPr lang="ru-RU" dirty="0" smtClean="0"/>
          </a:p>
          <a:p>
            <a:r>
              <a:rPr lang="ru-RU" dirty="0" smtClean="0"/>
              <a:t>При  отключении</a:t>
            </a:r>
            <a:r>
              <a:rPr lang="ru-RU" dirty="0"/>
              <a:t> </a:t>
            </a:r>
            <a:r>
              <a:rPr lang="ru-RU" dirty="0" smtClean="0"/>
              <a:t>одной из </a:t>
            </a:r>
            <a:r>
              <a:rPr lang="ru-RU" dirty="0"/>
              <a:t>локальных систем, что предусмотрено </a:t>
            </a:r>
            <a:r>
              <a:rPr lang="ru-RU" dirty="0" smtClean="0"/>
              <a:t>регламентом эксплуатации атомного </a:t>
            </a:r>
            <a:r>
              <a:rPr lang="ru-RU" dirty="0"/>
              <a:t>реактора на малой мощности, </a:t>
            </a:r>
            <a:r>
              <a:rPr lang="ru-RU" dirty="0" smtClean="0"/>
              <a:t>не удалось </a:t>
            </a:r>
            <a:r>
              <a:rPr lang="ru-RU" dirty="0"/>
              <a:t>достаточно</a:t>
            </a:r>
          </a:p>
          <a:p>
            <a:r>
              <a:rPr lang="ru-RU" dirty="0"/>
              <a:t>быстро  устранить  появившийся  </a:t>
            </a:r>
            <a:r>
              <a:rPr lang="ru-RU" dirty="0" err="1"/>
              <a:t>разбаланс</a:t>
            </a:r>
            <a:r>
              <a:rPr lang="ru-RU" dirty="0"/>
              <a:t>  в  системе  </a:t>
            </a:r>
            <a:r>
              <a:rPr lang="ru-RU" dirty="0" smtClean="0"/>
              <a:t>регулирования.  </a:t>
            </a:r>
            <a:r>
              <a:rPr lang="ru-RU" dirty="0"/>
              <a:t>В  </a:t>
            </a:r>
            <a:r>
              <a:rPr lang="ru-RU" dirty="0" smtClean="0"/>
              <a:t>результате  </a:t>
            </a:r>
            <a:r>
              <a:rPr lang="ru-RU" dirty="0"/>
              <a:t>этого  мощность  реактора  упала  </a:t>
            </a:r>
            <a:r>
              <a:rPr lang="ru-RU" dirty="0" smtClean="0"/>
              <a:t>до величины  </a:t>
            </a:r>
            <a:r>
              <a:rPr lang="ru-RU" dirty="0"/>
              <a:t>ниже 30  </a:t>
            </a:r>
            <a:r>
              <a:rPr lang="ru-RU" dirty="0" smtClean="0"/>
              <a:t>МВт.  </a:t>
            </a:r>
            <a:r>
              <a:rPr lang="ru-RU" dirty="0"/>
              <a:t>Началось  отравление  реактора  </a:t>
            </a:r>
            <a:r>
              <a:rPr lang="ru-RU" dirty="0" smtClean="0"/>
              <a:t>продуктами распада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Это </a:t>
            </a:r>
            <a:r>
              <a:rPr lang="ru-RU" dirty="0"/>
              <a:t>было начало конца...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852936"/>
            <a:ext cx="849694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26 апреля в 01 час 24 минуты произошел неконтролируемый рост мощности, который привел к взрывам и разрушению значительной части реакторной установки. Из-за взрыва реактора и последовавшего пожара на энергоблоке в окружающую среду было выброшено значительное количество радиоактивных веществ.</a:t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11313"/>
          <a:stretch/>
        </p:blipFill>
        <p:spPr>
          <a:xfrm>
            <a:off x="2898068" y="5172217"/>
            <a:ext cx="2915816" cy="17306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5172217"/>
            <a:ext cx="2734046" cy="17021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214143"/>
            <a:ext cx="2195736" cy="164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5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476672"/>
            <a:ext cx="4824536" cy="582354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Затем начались работы по очистке территории и захоронению разрушенного реактора. Обломки, разбросанные по территории АЭС и на крыше машинного зала были убраны внутрь саркофага или забетонированы. Вокруг 4-го блока приступили к возведению бетонного «саркофага» (т. н. объект «Укрытие»). В процессе строительства «саркофага» было уложено свыше 400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тыс.м³  бетона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смонтированы 7 000 тонн металлоконструкций</a:t>
            </a:r>
            <a:r>
              <a:rPr lang="ru-RU" sz="1600" dirty="0" smtClean="0"/>
              <a:t>..</a:t>
            </a:r>
            <a:endParaRPr lang="ru-RU" sz="16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" r="2091"/>
          <a:stretch>
            <a:fillRect/>
          </a:stretch>
        </p:blipFill>
        <p:spPr>
          <a:xfrm>
            <a:off x="5292080" y="332656"/>
            <a:ext cx="3566160" cy="2926080"/>
          </a:xfrm>
        </p:spPr>
      </p:pic>
    </p:spTree>
    <p:extLst>
      <p:ext uri="{BB962C8B-B14F-4D97-AF65-F5344CB8AC3E}">
        <p14:creationId xmlns:p14="http://schemas.microsoft.com/office/powerpoint/2010/main" val="272744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48680"/>
            <a:ext cx="9144000" cy="6480720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ЧП стало крупнейшей катастрофой в истории </a:t>
            </a:r>
            <a:endParaRPr lang="ru-RU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атомной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энергетики: была полностью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разрушена</a:t>
            </a:r>
          </a:p>
          <a:p>
            <a:pPr fontAlgn="base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активная зона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реактора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здание энергоблока </a:t>
            </a:r>
            <a:endParaRPr lang="ru-RU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частично обрушилось, произошел</a:t>
            </a:r>
          </a:p>
          <a:p>
            <a:pPr fontAlgn="base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значительный выброс радиоактивных </a:t>
            </a:r>
            <a:endParaRPr lang="ru-RU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материалов </a:t>
            </a:r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окружающую среду. </a:t>
            </a:r>
            <a:endParaRPr lang="ru-RU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27 апреля был эвакуирован город Припять (47 тыс. 500 человек), а в последующие дни – население 10-километровой зоны вокруг ЧАЭС. Всего в течение мая 1986 года из 188 населенных пунктов в 30-километровой зоне отчуждения вокруг станции были отселены около 116 тыс. человек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Интенсивный пожар продолжался 10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суток.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Радиоактивному загрязнению подверглось более 200 тыс. кв. км, из них 70% – на территории Украины, Белоруссии и России.</a:t>
            </a:r>
          </a:p>
          <a:p>
            <a:pPr fontAlgn="base"/>
            <a:r>
              <a:rPr lang="ru-RU" sz="3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Наиболее загрязнены были северные районы Киевской и Житомирской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обл. Украинской ССР, Гомельская обл. Белорусской ССР и </a:t>
            </a:r>
            <a:r>
              <a:rPr lang="ru-RU" b="1" dirty="0"/>
              <a:t>Брянская обл. РСФСР.</a:t>
            </a:r>
          </a:p>
          <a:p>
            <a:pPr fontAlgn="base"/>
            <a:r>
              <a:rPr lang="ru-RU" b="1" dirty="0"/>
              <a:t>• Радиоактивные осадки выпали в Ленинградской обл., Мордовии и Чувашии.</a:t>
            </a:r>
          </a:p>
          <a:p>
            <a:pPr fontAlgn="base"/>
            <a:r>
              <a:rPr lang="ru-RU" b="1" dirty="0"/>
              <a:t>• Впоследствии загрязнение было отмечено в арктических областях СССР, Норвегии, Финляндии и Швеции.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739951"/>
            <a:ext cx="2267744" cy="151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8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196752"/>
            <a:ext cx="4332154" cy="532859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Авария на АЭС Фукусима-1 — крупная радиационная авария максимального 7-го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уровня по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Международной шкале ядерных событий, произошедшая 11 марта 2011 года в результате сильнейшего в истории Японии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землетрясения.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Землетрясение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удар цунами вывели из строя внешние средства электроснабжения и резервные дизельные генераторы, что явилось причиной неработоспособности всех систем нормального и аварийного охлаждения и привело к расплавлению активной зоны реакторов на энергоблоках 1, 2 и 3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2523744" cy="978408"/>
          </a:xfrm>
        </p:spPr>
        <p:txBody>
          <a:bodyPr>
            <a:normAutofit/>
          </a:bodyPr>
          <a:lstStyle/>
          <a:p>
            <a:r>
              <a:rPr lang="ru-RU" sz="3200" smtClean="0"/>
              <a:t>Факусима-1</a:t>
            </a:r>
            <a:endParaRPr lang="ru-RU" sz="320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1375" y="2635849"/>
            <a:ext cx="3905250" cy="219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55776" y="476672"/>
            <a:ext cx="47199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Проблемы ядерных отходов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559802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Сотни миллионов тонн радиоактивных отходов, образующихся в результате деятельности атомных электростанций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накопились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мире за 50 лет использования атомной энергии. При нынешнем уровне производства количество отходов в ближайшие несколько лет может удвоиться. При этом ни одна из 34 стран с атомной энергетикой не знает сегодня решения проблемы отходов</a:t>
            </a:r>
            <a:r>
              <a:rPr lang="ru-RU" sz="2000" dirty="0"/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508" y="3356992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Временные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хранилища на многих атомных станциях близки к заполнению, а на военных комплексах они часто находятся на грани выхода из строя "по старости" или даже за этой гранью.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роблема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захоронения требует срочного решения. Осознание этой срочности становится все более острым, тем более что 430 энергетических реакторов, сотни исследовательских реакторов, сотни транспортных реакторов атомных подводных лодок, крейсеров и ледоколов продолжают непрерывно накапливать РАО. </a:t>
            </a:r>
          </a:p>
        </p:txBody>
      </p:sp>
    </p:spTree>
    <p:extLst>
      <p:ext uri="{BB962C8B-B14F-4D97-AF65-F5344CB8AC3E}">
        <p14:creationId xmlns:p14="http://schemas.microsoft.com/office/powerpoint/2010/main" val="142617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ru-RU" dirty="0" smtClean="0"/>
              <a:t>             </a:t>
            </a:r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8" cy="3450696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Конечно, от атомной энергетики можно вообще отказаться. Тем самым будет полностью устранена опасность облучения людей и угроза ядерных аварий. Но тогда для удовлетворения потребностей в энергии придется наращивать строительство ТЭЦ (теплоэлектроцентраль) и ГЭС (гидроэлектростанция). А это неизбежно приведет к большому загрязнению атмосферы вредными веществами, к накоплению в атмосфере избыточного количества углекислого газа, изменению климата Земли и нарушению теплового баланса в масштабах всей планеты. Между тем призрак энергетического голода начинает реально угрожать человечеству.</a:t>
            </a:r>
          </a:p>
        </p:txBody>
      </p:sp>
    </p:spTree>
    <p:extLst>
      <p:ext uri="{BB962C8B-B14F-4D97-AF65-F5344CB8AC3E}">
        <p14:creationId xmlns:p14="http://schemas.microsoft.com/office/powerpoint/2010/main" val="113071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14400"/>
            <a:ext cx="8640960" cy="488848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Ядерная энергетика (Атомная энергетика) — это отрасль энергетики, занимающаяся производством электрической и тепловой энергии путём преобразования ядерной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энергии.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742368" y="2276872"/>
            <a:ext cx="8229600" cy="1252728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dmin\Рабочий стол\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064" y="4077072"/>
            <a:ext cx="34290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369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8077200" cy="1673352"/>
          </a:xfrm>
        </p:spPr>
        <p:txBody>
          <a:bodyPr/>
          <a:lstStyle/>
          <a:p>
            <a:r>
              <a:rPr lang="ru-RU" dirty="0" smtClean="0"/>
              <a:t>Спасибо за внимание!!!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50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и задачи.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582341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показать,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насколько полезна ядерная энергия и каково развитие будущей атомной энергетики в России и в мире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работе рассмотрены вопросы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история атомного века, развитие ядерной энергетики;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использование атомной энергии;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перспективы строительства атомных электростанций;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аварии на АЭС;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воздействие ядерной энергии на окружающую среду.</a:t>
            </a:r>
          </a:p>
        </p:txBody>
      </p:sp>
    </p:spTree>
    <p:extLst>
      <p:ext uri="{BB962C8B-B14F-4D97-AF65-F5344CB8AC3E}">
        <p14:creationId xmlns:p14="http://schemas.microsoft.com/office/powerpoint/2010/main" val="95445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67544" y="1168226"/>
            <a:ext cx="8352928" cy="4025520"/>
          </a:xfrm>
        </p:spPr>
        <p:txBody>
          <a:bodyPr>
            <a:normAutofit fontScale="47500" lnSpcReduction="20000"/>
          </a:bodyPr>
          <a:lstStyle/>
          <a:p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Впервые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цепная реакция ядерного распада была осуществлена 2 декабря 1942 году в Чикагском университете с использованием урана в качестве топлива и графита в качестве замедлителя. Первая электроэнергия из энергии ядерного распада была получена 20 декабря 1951 года в Национальной лаборатории Айдахо с помощью реактора на быстрых нейтронах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EBR-I.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Произведённая мощность составляла около 100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кВт.</a:t>
            </a:r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мая 1954 года на ядерном реакторе в г. Обнинск была достигнута устойчивая цепная ядерная реакция. Реактор мощностью 5 МВт работал на обогащённом уране с графитом в качестве замедлителя, для охлаждения использовалась вода с обычным изотопным составом. 26 июня в 17:30 энергия, выработанная здесь, стала поступать в потребительскую электросеть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Мосэнерго.</a:t>
            </a:r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691" y="5193746"/>
            <a:ext cx="1358149" cy="16642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150264"/>
            <a:ext cx="2334953" cy="175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994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4188138" cy="2275046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Я́дерная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реа́кция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это процесс взаимодействия атомного ядра с другим ядром или элементарной частицей, который может сопровождаться изменением состава и строения ядра. 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497" y="1628801"/>
            <a:ext cx="4377710" cy="2304256"/>
          </a:xfrm>
        </p:spPr>
      </p:pic>
      <p:sp>
        <p:nvSpPr>
          <p:cNvPr id="3" name="Прямоугольник 2"/>
          <p:cNvSpPr/>
          <p:nvPr/>
        </p:nvSpPr>
        <p:spPr>
          <a:xfrm>
            <a:off x="611559" y="4149080"/>
            <a:ext cx="82764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Впервые ядерную реакцию наблюдал Резерфорд в 1919 году, бомбардируя α-частицами ядра атомов азота. Она была зафиксирована по появлению вторичных ионизирующих частиц, имеющих пробег в газе больше пробега α-частиц и идентифицированных как протоны. Впоследствии с помощью камеры Вильсона были получены фотографии этого процесса.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31840" y="247055"/>
            <a:ext cx="45504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</a:rPr>
              <a:t>Ядерная реакция</a:t>
            </a:r>
            <a:endParaRPr lang="ru-RU" sz="4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0597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764704"/>
            <a:ext cx="4752528" cy="367240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получения ядерной энергии используют цепную ядерную реакцию деления ядер плутония-239 или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урана-235. 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Ядра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делятся при попадании в них нейтрона, при этом получаются новые нейтроны и осколки деления.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0" r="4300"/>
          <a:stretch>
            <a:fillRect/>
          </a:stretch>
        </p:blipFill>
        <p:spPr>
          <a:xfrm>
            <a:off x="5129981" y="884904"/>
            <a:ext cx="3566160" cy="2926080"/>
          </a:xfrm>
        </p:spPr>
      </p:pic>
      <p:sp>
        <p:nvSpPr>
          <p:cNvPr id="3" name="Прямоугольник 2"/>
          <p:cNvSpPr/>
          <p:nvPr/>
        </p:nvSpPr>
        <p:spPr>
          <a:xfrm>
            <a:off x="294968" y="5661248"/>
            <a:ext cx="87150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Хотя в любой области энергетики первичным источником является ядерная энергия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ядерной энергетике относится лишь использование управляемых реакций в ядерных реакторах.</a:t>
            </a:r>
          </a:p>
        </p:txBody>
      </p:sp>
    </p:spTree>
    <p:extLst>
      <p:ext uri="{BB962C8B-B14F-4D97-AF65-F5344CB8AC3E}">
        <p14:creationId xmlns:p14="http://schemas.microsoft.com/office/powerpoint/2010/main" val="418454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434488"/>
          </a:xfrm>
        </p:spPr>
        <p:txBody>
          <a:bodyPr/>
          <a:lstStyle/>
          <a:p>
            <a:pPr algn="ctr"/>
            <a:r>
              <a:rPr lang="ru-RU" dirty="0" smtClean="0"/>
              <a:t>АЭС мира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412776"/>
            <a:ext cx="5616624" cy="5327472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 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суммарно АЭС мира выработали 2410 млрд </a:t>
            </a:r>
            <a:r>
              <a:rPr lang="ru-RU" sz="4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кВт⋅ч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энергии, что составило 10,8 % всемирной генерации электричества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Мировыми лидерами в производстве ядерной электроэнергии на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являются:</a:t>
            </a:r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Соединённые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Штаты Америки 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- 798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работает 104 атомных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реактора.</a:t>
            </a:r>
            <a:endParaRPr lang="ru-RU" sz="4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Франция  - 418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 58реакторов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Россия  -  169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34 реактора.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Корея 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- 149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 реактора.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Китайская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Народная Республика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- 123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 реактора.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Канада - 98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реакторов.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Германия  - 91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 реакторов.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Украина  - 83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 реакторов.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Швеция  - 62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 реакторов.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Великобритания - 58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млрд </a:t>
            </a:r>
            <a:r>
              <a:rPr lang="ru-RU" sz="4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4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/год, </a:t>
            </a:r>
            <a:r>
              <a:rPr lang="ru-RU" sz="4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 реакторов.</a:t>
            </a:r>
          </a:p>
          <a:p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196752"/>
            <a:ext cx="2664296" cy="2880320"/>
          </a:xfrm>
        </p:spPr>
      </p:pic>
    </p:spTree>
    <p:extLst>
      <p:ext uri="{BB962C8B-B14F-4D97-AF65-F5344CB8AC3E}">
        <p14:creationId xmlns:p14="http://schemas.microsoft.com/office/powerpoint/2010/main" val="116925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3862" y="1700808"/>
            <a:ext cx="3252034" cy="546854"/>
          </a:xfrm>
        </p:spPr>
        <p:txBody>
          <a:bodyPr>
            <a:normAutofit fontScale="62500" lnSpcReduction="20000"/>
          </a:bodyPr>
          <a:lstStyle/>
          <a:p>
            <a:pPr marL="285750" indent="-285750">
              <a:buFontTx/>
              <a:buChar char="-"/>
            </a:pPr>
            <a:r>
              <a:rPr lang="ru-RU" sz="3300" b="1" dirty="0" smtClean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3300" b="1" dirty="0">
                <a:solidFill>
                  <a:schemeClr val="tx2">
                    <a:lumMod val="50000"/>
                  </a:schemeClr>
                </a:solidFill>
              </a:rPr>
              <a:t>атомных </a:t>
            </a:r>
            <a:r>
              <a:rPr lang="ru-RU" sz="3300" b="1" dirty="0" smtClean="0">
                <a:solidFill>
                  <a:schemeClr val="tx2">
                    <a:lumMod val="50000"/>
                  </a:schemeClr>
                </a:solidFill>
              </a:rPr>
              <a:t>ледоколах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772816"/>
            <a:ext cx="5328592" cy="2464474"/>
          </a:xfrm>
        </p:spPr>
      </p:pic>
      <p:sp>
        <p:nvSpPr>
          <p:cNvPr id="2" name="Прямоугольник 1"/>
          <p:cNvSpPr/>
          <p:nvPr/>
        </p:nvSpPr>
        <p:spPr>
          <a:xfrm>
            <a:off x="755576" y="514678"/>
            <a:ext cx="80339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C000"/>
                </a:solidFill>
              </a:rPr>
              <a:t>Ядерная энергия используется </a:t>
            </a:r>
            <a:r>
              <a:rPr lang="ru-RU" sz="4000" b="1" dirty="0" smtClean="0">
                <a:solidFill>
                  <a:srgbClr val="FFC000"/>
                </a:solidFill>
              </a:rPr>
              <a:t>:</a:t>
            </a:r>
            <a:endParaRPr lang="ru-RU" sz="4800" b="1" dirty="0">
              <a:solidFill>
                <a:srgbClr val="FFC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4727970"/>
            <a:ext cx="55081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>
                <a:solidFill>
                  <a:srgbClr val="0070C0"/>
                </a:solidFill>
              </a:rPr>
              <a:t>США осуществляют программу по созданию ядерного двигателя для космических кораблей, кроме того, предпринимались попытки создать ядерный двигатель для самолётов  и «атомных» танков.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9996" y="5651300"/>
            <a:ext cx="3275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На атомных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подводных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лодках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8" y="3079402"/>
            <a:ext cx="3275856" cy="24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13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8640960" cy="4566183"/>
          </a:xfrm>
        </p:spPr>
      </p:pic>
      <p:sp>
        <p:nvSpPr>
          <p:cNvPr id="2" name="TextBox 1"/>
          <p:cNvSpPr txBox="1"/>
          <p:nvPr/>
        </p:nvSpPr>
        <p:spPr>
          <a:xfrm>
            <a:off x="1979712" y="357652"/>
            <a:ext cx="41856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</a:rPr>
              <a:t>Атомная электростанция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05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327</TotalTime>
  <Words>1363</Words>
  <Application>Microsoft Office PowerPoint</Application>
  <PresentationFormat>Экран (4:3)</PresentationFormat>
  <Paragraphs>119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       Тема: Атомная энергетика  Работу выполнил ученик 9  класса               МБОУ «Киятская СОШ»  Макаров Роман. Руководитель  Фомина Н.А. </vt:lpstr>
      <vt:lpstr>Презентация PowerPoint</vt:lpstr>
      <vt:lpstr>Цели и задачи.</vt:lpstr>
      <vt:lpstr>История</vt:lpstr>
      <vt:lpstr>Презентация PowerPoint</vt:lpstr>
      <vt:lpstr>Презентация PowerPoint</vt:lpstr>
      <vt:lpstr>АЭС мира</vt:lpstr>
      <vt:lpstr>Презентация PowerPoint</vt:lpstr>
      <vt:lpstr>Презентация PowerPoint</vt:lpstr>
      <vt:lpstr>Аварии</vt:lpstr>
      <vt:lpstr>Презентация PowerPoint</vt:lpstr>
      <vt:lpstr>Чернобыльская АЭС</vt:lpstr>
      <vt:lpstr>Ход событий</vt:lpstr>
      <vt:lpstr>Презентация PowerPoint</vt:lpstr>
      <vt:lpstr>Презентация PowerPoint</vt:lpstr>
      <vt:lpstr>Презентация PowerPoint</vt:lpstr>
      <vt:lpstr>Факусима-1</vt:lpstr>
      <vt:lpstr>Презентация PowerPoint</vt:lpstr>
      <vt:lpstr>             Заключение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Атомная энергетика</dc:title>
  <dc:creator>Гость</dc:creator>
  <cp:lastModifiedBy>Пользователь Windows</cp:lastModifiedBy>
  <cp:revision>32</cp:revision>
  <cp:lastPrinted>2018-04-15T11:39:03Z</cp:lastPrinted>
  <dcterms:created xsi:type="dcterms:W3CDTF">2018-02-05T13:02:24Z</dcterms:created>
  <dcterms:modified xsi:type="dcterms:W3CDTF">2023-04-05T07:48:44Z</dcterms:modified>
</cp:coreProperties>
</file>